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700" r:id="rId7"/>
    <p:sldMasterId id="2147483739" r:id="rId8"/>
  </p:sldMasterIdLst>
  <p:sldIdLst>
    <p:sldId id="256" r:id="rId9"/>
    <p:sldId id="257" r:id="rId10"/>
    <p:sldId id="270" r:id="rId11"/>
    <p:sldId id="258" r:id="rId12"/>
    <p:sldId id="259" r:id="rId13"/>
    <p:sldId id="279" r:id="rId14"/>
    <p:sldId id="267" r:id="rId15"/>
    <p:sldId id="268" r:id="rId16"/>
    <p:sldId id="272" r:id="rId17"/>
    <p:sldId id="271" r:id="rId18"/>
    <p:sldId id="265" r:id="rId19"/>
    <p:sldId id="275" r:id="rId20"/>
    <p:sldId id="273" r:id="rId21"/>
    <p:sldId id="274" r:id="rId22"/>
    <p:sldId id="276" r:id="rId23"/>
    <p:sldId id="278" r:id="rId24"/>
    <p:sldId id="264" r:id="rId2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338760" y="1058760"/>
            <a:ext cx="11514240" cy="4908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Lato"/>
                <a:ea typeface="Lato"/>
              </a:rPr>
              <a:t>Title 1:……………………………………..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Lato"/>
                <a:ea typeface="Lato"/>
              </a:rPr>
              <a:t>Title 3:……………………………………..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37680" y="1032480"/>
            <a:ext cx="11515320" cy="4938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09" y="0"/>
            <a:ext cx="11811120" cy="676909"/>
          </a:xfrm>
        </p:spPr>
        <p:txBody>
          <a:bodyPr/>
          <a:lstStyle/>
          <a:p>
            <a:pPr algn="l"/>
            <a:r>
              <a:rPr lang="en-US" sz="2800" b="0" i="0">
                <a:solidFill>
                  <a:srgbClr val="FF0000"/>
                </a:solidFill>
                <a:effectLst/>
              </a:rPr>
              <a:t>Land Cover Classification using the Semi-Automatic Classification Plugin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20E81-2D36-4E95-B22C-B6D246FF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9" y="1709057"/>
            <a:ext cx="5193031" cy="34398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179D32C-B93C-42A2-89B4-7CEDD98045DA}"/>
              </a:ext>
            </a:extLst>
          </p:cNvPr>
          <p:cNvSpPr/>
          <p:nvPr/>
        </p:nvSpPr>
        <p:spPr>
          <a:xfrm>
            <a:off x="5613250" y="2982686"/>
            <a:ext cx="873578" cy="598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BAC9B4F-8EA7-4C73-B7C6-B79D4DFF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39" y="1709058"/>
            <a:ext cx="5188606" cy="3439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1FA37-6F7E-4809-B221-B48A7B8DFED0}"/>
              </a:ext>
            </a:extLst>
          </p:cNvPr>
          <p:cNvSpPr txBox="1"/>
          <p:nvPr/>
        </p:nvSpPr>
        <p:spPr>
          <a:xfrm>
            <a:off x="654021" y="5388428"/>
            <a:ext cx="4450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en-US" spc="-1">
                <a:latin typeface="+mj-lt"/>
              </a:rPr>
              <a:t> I</a:t>
            </a:r>
            <a:r>
              <a:rPr lang="en-US"/>
              <a:t>mage in 1/2022</a:t>
            </a:r>
          </a:p>
          <a:p>
            <a:pPr algn="ctr"/>
            <a:r>
              <a:rPr lang="en-US"/>
              <a:t>(RGB)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47A4C-6E0B-4454-AA6C-489165CD4A31}"/>
              </a:ext>
            </a:extLst>
          </p:cNvPr>
          <p:cNvSpPr txBox="1"/>
          <p:nvPr/>
        </p:nvSpPr>
        <p:spPr>
          <a:xfrm>
            <a:off x="7087173" y="5388427"/>
            <a:ext cx="4450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vi-VN" sz="1800" b="0" strike="noStrike" spc="-1">
                <a:solidFill>
                  <a:srgbClr val="FF0000"/>
                </a:solidFill>
                <a:latin typeface="+mj-lt"/>
              </a:rPr>
              <a:t> </a:t>
            </a:r>
            <a:r>
              <a:rPr lang="en-US"/>
              <a:t>Image in 1/2022</a:t>
            </a:r>
          </a:p>
          <a:p>
            <a:pPr algn="ctr"/>
            <a:r>
              <a:rPr lang="en-US"/>
              <a:t>(After land cover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73325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566" y="0"/>
            <a:ext cx="1068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">
                <a:solidFill>
                  <a:srgbClr val="FF0000"/>
                </a:solidFill>
                <a:latin typeface="Calibri"/>
              </a:rPr>
              <a:t>Apply K-Means Clustering to classify land cover</a:t>
            </a:r>
            <a:endParaRPr lang="en-US" sz="3600" spc="-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9" name="Picture 8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6C2065F3-E09E-4DF5-87CA-FEDCADF1B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9" y="1877712"/>
            <a:ext cx="5179240" cy="3433677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147F8599-489F-4B17-9899-867AFD8E9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1877712"/>
            <a:ext cx="5177941" cy="343367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7562195-D2A9-408D-AF37-338BF8EFBBAD}"/>
              </a:ext>
            </a:extLst>
          </p:cNvPr>
          <p:cNvSpPr/>
          <p:nvPr/>
        </p:nvSpPr>
        <p:spPr>
          <a:xfrm>
            <a:off x="5588000" y="3271384"/>
            <a:ext cx="10160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14A70-D593-4FCD-92BC-6C0A9DD3E084}"/>
              </a:ext>
            </a:extLst>
          </p:cNvPr>
          <p:cNvSpPr txBox="1"/>
          <p:nvPr/>
        </p:nvSpPr>
        <p:spPr>
          <a:xfrm>
            <a:off x="666393" y="5388428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en-US" spc="-1">
                <a:latin typeface="+mj-lt"/>
              </a:rPr>
              <a:t> I</a:t>
            </a:r>
            <a:r>
              <a:rPr lang="en-US"/>
              <a:t>mage in 8/2021</a:t>
            </a:r>
          </a:p>
          <a:p>
            <a:pPr algn="ctr"/>
            <a:r>
              <a:rPr lang="en-US"/>
              <a:t>(RGB)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E9F0A-66C5-445E-8155-7944288910B7}"/>
              </a:ext>
            </a:extLst>
          </p:cNvPr>
          <p:cNvSpPr txBox="1"/>
          <p:nvPr/>
        </p:nvSpPr>
        <p:spPr>
          <a:xfrm>
            <a:off x="7095123" y="5381896"/>
            <a:ext cx="481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vi-VN" sz="1800" b="0" strike="noStrike" spc="-1">
                <a:solidFill>
                  <a:srgbClr val="FF0000"/>
                </a:solidFill>
                <a:latin typeface="+mj-lt"/>
              </a:rPr>
              <a:t> </a:t>
            </a:r>
            <a:r>
              <a:rPr lang="en-US"/>
              <a:t>Image in 8/2021</a:t>
            </a:r>
          </a:p>
          <a:p>
            <a:pPr algn="ctr"/>
            <a:r>
              <a:rPr lang="en-US"/>
              <a:t>(After land cover classification with K-Means)</a:t>
            </a:r>
          </a:p>
        </p:txBody>
      </p:sp>
    </p:spTree>
    <p:extLst>
      <p:ext uri="{BB962C8B-B14F-4D97-AF65-F5344CB8AC3E}">
        <p14:creationId xmlns:p14="http://schemas.microsoft.com/office/powerpoint/2010/main" val="36865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566" y="0"/>
            <a:ext cx="1068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">
                <a:solidFill>
                  <a:srgbClr val="FF0000"/>
                </a:solidFill>
                <a:latin typeface="Calibri"/>
              </a:rPr>
              <a:t>Apply K-Means Clustering to classify land cover</a:t>
            </a:r>
            <a:endParaRPr lang="en-US" sz="3600" spc="-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11" name="Picture 1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147F8599-489F-4B17-9899-867AFD8E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1877712"/>
            <a:ext cx="5177941" cy="3433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CE9F0A-66C5-445E-8155-7944288910B7}"/>
              </a:ext>
            </a:extLst>
          </p:cNvPr>
          <p:cNvSpPr txBox="1"/>
          <p:nvPr/>
        </p:nvSpPr>
        <p:spPr>
          <a:xfrm>
            <a:off x="7095123" y="5381896"/>
            <a:ext cx="481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vi-VN" sz="1800" b="0" strike="noStrike" spc="-1">
                <a:solidFill>
                  <a:srgbClr val="FF0000"/>
                </a:solidFill>
                <a:latin typeface="+mj-lt"/>
              </a:rPr>
              <a:t> </a:t>
            </a:r>
            <a:r>
              <a:rPr lang="en-US"/>
              <a:t>Image in 8/2021</a:t>
            </a:r>
          </a:p>
          <a:p>
            <a:pPr algn="ctr"/>
            <a:r>
              <a:rPr lang="en-US"/>
              <a:t>(K-Means Clustering)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32688-7D37-4C71-8B9F-30A25B688094}"/>
              </a:ext>
            </a:extLst>
          </p:cNvPr>
          <p:cNvSpPr txBox="1"/>
          <p:nvPr/>
        </p:nvSpPr>
        <p:spPr>
          <a:xfrm>
            <a:off x="498768" y="5492895"/>
            <a:ext cx="481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vi-VN" sz="1800" b="0" strike="noStrike" spc="-1">
                <a:solidFill>
                  <a:srgbClr val="FF0000"/>
                </a:solidFill>
                <a:latin typeface="+mj-lt"/>
              </a:rPr>
              <a:t> </a:t>
            </a:r>
            <a:r>
              <a:rPr lang="en-US"/>
              <a:t>Image in 8/2021</a:t>
            </a:r>
          </a:p>
          <a:p>
            <a:pPr algn="ctr"/>
            <a:r>
              <a:rPr lang="en-US"/>
              <a:t>(Semi-automatic classification plugin)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07E3FC9-3CDD-4048-A295-A7A7B3C8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0" y="1877712"/>
            <a:ext cx="5179240" cy="34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1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663B1D-49B0-4E84-AFEF-6C2C06171487}"/>
              </a:ext>
            </a:extLst>
          </p:cNvPr>
          <p:cNvSpPr txBox="1"/>
          <p:nvPr/>
        </p:nvSpPr>
        <p:spPr>
          <a:xfrm>
            <a:off x="256478" y="78058"/>
            <a:ext cx="6128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Band Combinations of Landsat 8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304A523-D730-4631-A5A1-23434A35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" y="2331641"/>
            <a:ext cx="4812783" cy="2194718"/>
          </a:xfrm>
          <a:prstGeom prst="rect">
            <a:avLst/>
          </a:prstGeom>
        </p:spPr>
      </p:pic>
      <p:pic>
        <p:nvPicPr>
          <p:cNvPr id="8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169D2151-8FBB-4DF8-B236-CEAD22AA78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57" y="1824227"/>
            <a:ext cx="4841169" cy="320954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A83A05-AF6B-4747-9596-6B6455EC1E80}"/>
              </a:ext>
            </a:extLst>
          </p:cNvPr>
          <p:cNvCxnSpPr>
            <a:endCxn id="8" idx="1"/>
          </p:cNvCxnSpPr>
          <p:nvPr/>
        </p:nvCxnSpPr>
        <p:spPr>
          <a:xfrm>
            <a:off x="5069261" y="2854960"/>
            <a:ext cx="1636796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552F054A-93B2-47C3-928F-A4E1BA08F7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57" y="1824227"/>
            <a:ext cx="4841169" cy="32095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EFF104-B584-45D6-A6A0-0EA0A9FB06A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069261" y="3241040"/>
            <a:ext cx="1636796" cy="187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E2B50F05-78BE-4E1B-BF1F-2C6A7ACC7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59" y="1824228"/>
            <a:ext cx="4841167" cy="320954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B93417-B9DA-4D1D-A063-AEC72980749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068805" y="3429001"/>
            <a:ext cx="1637254" cy="22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A0A24784-2C78-46DC-A447-1D09A95DF8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4" y="1837932"/>
            <a:ext cx="4822592" cy="319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FF1D27-65F4-48AF-9309-5ED60CE847F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068803" y="3435853"/>
            <a:ext cx="1655831" cy="55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39677C4A-FBAE-412A-88FD-E57559DFF8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68" y="1837932"/>
            <a:ext cx="4822591" cy="319723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E26ADF-3E21-4894-B876-7EFBA06E078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77569" y="3436547"/>
            <a:ext cx="1636799" cy="91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D9C9BE-35C3-488E-8953-D8A0466A8DC2}"/>
              </a:ext>
            </a:extLst>
          </p:cNvPr>
          <p:cNvSpPr txBox="1"/>
          <p:nvPr/>
        </p:nvSpPr>
        <p:spPr>
          <a:xfrm>
            <a:off x="256478" y="0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K-Means + Band Combinations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DCEDC86-0D31-479C-B786-D81941FDB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2" y="1743157"/>
            <a:ext cx="5568158" cy="3692444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B7CD03A3-67D4-488A-A9A8-15CB31A2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01" y="1743155"/>
            <a:ext cx="5568158" cy="3692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67498-D6EF-4F26-BA6C-B5460725EC59}"/>
              </a:ext>
            </a:extLst>
          </p:cNvPr>
          <p:cNvSpPr txBox="1"/>
          <p:nvPr/>
        </p:nvSpPr>
        <p:spPr>
          <a:xfrm>
            <a:off x="1320872" y="5551684"/>
            <a:ext cx="37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K-Means + Band Combinations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D97AF-C651-4C45-9BE3-00E5FEBEBA15}"/>
              </a:ext>
            </a:extLst>
          </p:cNvPr>
          <p:cNvSpPr txBox="1"/>
          <p:nvPr/>
        </p:nvSpPr>
        <p:spPr>
          <a:xfrm>
            <a:off x="8453192" y="55516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88693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9FC65-C307-4D17-844A-B35B1B301F05}"/>
              </a:ext>
            </a:extLst>
          </p:cNvPr>
          <p:cNvSpPr txBox="1"/>
          <p:nvPr/>
        </p:nvSpPr>
        <p:spPr>
          <a:xfrm>
            <a:off x="81280" y="71120"/>
            <a:ext cx="7604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Monitoring land cover change of Hung Yen city</a:t>
            </a:r>
          </a:p>
        </p:txBody>
      </p:sp>
      <p:pic>
        <p:nvPicPr>
          <p:cNvPr id="6" name="Picture 5" descr="A picture containing tree, text, map&#10;&#10;Description automatically generated">
            <a:extLst>
              <a:ext uri="{FF2B5EF4-FFF2-40B4-BE49-F238E27FC236}">
                <a16:creationId xmlns:a16="http://schemas.microsoft.com/office/drawing/2014/main" id="{4C1AC652-CF45-4B53-B0C7-8A8AF3757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8" y="1290320"/>
            <a:ext cx="3412226" cy="2254506"/>
          </a:xfrm>
          <a:prstGeom prst="rect">
            <a:avLst/>
          </a:prstGeom>
        </p:spPr>
      </p:pic>
      <p:pic>
        <p:nvPicPr>
          <p:cNvPr id="8" name="Picture 7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6D094583-FFDC-45DD-9A1A-E7A449640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68" y="1314119"/>
            <a:ext cx="3423872" cy="2262201"/>
          </a:xfrm>
          <a:prstGeom prst="rect">
            <a:avLst/>
          </a:prstGeom>
        </p:spPr>
      </p:pic>
      <p:pic>
        <p:nvPicPr>
          <p:cNvPr id="10" name="Picture 9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6BF1DB2B-2BC6-4C06-845A-27A9D8270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49" y="1314119"/>
            <a:ext cx="3412226" cy="2262201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5B9F5F-0D5F-4A13-97AD-A9240E7CA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2" y="4050361"/>
            <a:ext cx="3407156" cy="2254506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614BC195-25F4-4B68-A662-1031B60D62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68" y="4050361"/>
            <a:ext cx="3423872" cy="2277346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716CD03-BFCE-464B-9309-4A7EE62E0C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49" y="4050361"/>
            <a:ext cx="3412871" cy="2262201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D45CE27-B53D-47A6-A48D-4BD8BF114D5C}"/>
              </a:ext>
            </a:extLst>
          </p:cNvPr>
          <p:cNvSpPr/>
          <p:nvPr/>
        </p:nvSpPr>
        <p:spPr>
          <a:xfrm>
            <a:off x="2194560" y="3667760"/>
            <a:ext cx="508000" cy="264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2C6785E-402D-42FE-A0B2-6BB68907FFAD}"/>
              </a:ext>
            </a:extLst>
          </p:cNvPr>
          <p:cNvSpPr/>
          <p:nvPr/>
        </p:nvSpPr>
        <p:spPr>
          <a:xfrm>
            <a:off x="5949804" y="3667760"/>
            <a:ext cx="508000" cy="264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E957791-3CEA-4B13-B683-50D706CCFE85}"/>
              </a:ext>
            </a:extLst>
          </p:cNvPr>
          <p:cNvSpPr/>
          <p:nvPr/>
        </p:nvSpPr>
        <p:spPr>
          <a:xfrm>
            <a:off x="9783162" y="3667760"/>
            <a:ext cx="508000" cy="264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66B71F-9A04-49AF-9E46-18266859E013}"/>
              </a:ext>
            </a:extLst>
          </p:cNvPr>
          <p:cNvSpPr txBox="1"/>
          <p:nvPr/>
        </p:nvSpPr>
        <p:spPr>
          <a:xfrm>
            <a:off x="2099746" y="9152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D4AAB-72CB-404D-8BED-F7BB4E314AC7}"/>
              </a:ext>
            </a:extLst>
          </p:cNvPr>
          <p:cNvSpPr txBox="1"/>
          <p:nvPr/>
        </p:nvSpPr>
        <p:spPr>
          <a:xfrm>
            <a:off x="9743440" y="9447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E5A3C-E9C1-41BF-AD65-CE46DF06B0C1}"/>
              </a:ext>
            </a:extLst>
          </p:cNvPr>
          <p:cNvSpPr txBox="1"/>
          <p:nvPr/>
        </p:nvSpPr>
        <p:spPr>
          <a:xfrm>
            <a:off x="5854990" y="9152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52909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9FC65-C307-4D17-844A-B35B1B301F05}"/>
              </a:ext>
            </a:extLst>
          </p:cNvPr>
          <p:cNvSpPr txBox="1"/>
          <p:nvPr/>
        </p:nvSpPr>
        <p:spPr>
          <a:xfrm>
            <a:off x="81280" y="71120"/>
            <a:ext cx="7604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Monitoring land cover change of Hung Yen city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D78F83-2444-43EC-9C74-F61525FB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207569"/>
            <a:ext cx="8411539" cy="51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756400" y="2824200"/>
            <a:ext cx="513648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strike="noStrike" spc="-1" dirty="0">
                <a:solidFill>
                  <a:srgbClr val="C00000"/>
                </a:solidFill>
                <a:latin typeface="Lato"/>
                <a:ea typeface="Lato"/>
              </a:rPr>
              <a:t>THANK YOU </a:t>
            </a:r>
            <a:endParaRPr lang="en-US" sz="6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392040" y="271440"/>
            <a:ext cx="3174120" cy="115308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6962400" y="3269880"/>
            <a:ext cx="432900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523076" y="1973319"/>
            <a:ext cx="110390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>
                <a:solidFill>
                  <a:srgbClr val="FF0000"/>
                </a:solidFill>
              </a:rPr>
              <a:t>Project:</a:t>
            </a:r>
          </a:p>
          <a:p>
            <a:r>
              <a:rPr lang="en-US" sz="3600">
                <a:solidFill>
                  <a:srgbClr val="FF0000"/>
                </a:solidFill>
              </a:rPr>
              <a:t>Monitoring land cover change of a Vietnamese city using satellite-based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3076" y="4279749"/>
            <a:ext cx="63233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chemeClr val="accent1"/>
                </a:solidFill>
              </a:rPr>
              <a:t>Student: Nguyễn Thanh Tùng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8E23-6806-4A8C-A1E6-D0AB9C2ECDDE}"/>
              </a:ext>
            </a:extLst>
          </p:cNvPr>
          <p:cNvSpPr txBox="1"/>
          <p:nvPr/>
        </p:nvSpPr>
        <p:spPr>
          <a:xfrm>
            <a:off x="533400" y="1422401"/>
            <a:ext cx="1112519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/>
              <a:t>Read and understand information of satellite images (Ex: Landsat)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/>
              <a:t>Exploit useful information from multiple spectral bands, not just RGB through spectral transformation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/>
              <a:t>Apply a basic and simple classification algorithm (like threshold) to see land cover change of a city/area through decades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/>
              <a:t>Apply a Machine Learning method to classify land cover types of the same selected area in multiple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4C51C-D87C-4074-858C-25DA39ED8D30}"/>
              </a:ext>
            </a:extLst>
          </p:cNvPr>
          <p:cNvSpPr txBox="1"/>
          <p:nvPr/>
        </p:nvSpPr>
        <p:spPr>
          <a:xfrm>
            <a:off x="533400" y="0"/>
            <a:ext cx="619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Project Requirements:</a:t>
            </a:r>
          </a:p>
        </p:txBody>
      </p:sp>
    </p:spTree>
    <p:extLst>
      <p:ext uri="{BB962C8B-B14F-4D97-AF65-F5344CB8AC3E}">
        <p14:creationId xmlns:p14="http://schemas.microsoft.com/office/powerpoint/2010/main" val="177977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15550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0"/>
            <a:ext cx="11514240" cy="820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vi-VN" sz="3600" b="0" strike="noStrike" spc="-1">
                <a:solidFill>
                  <a:srgbClr val="FF0000"/>
                </a:solidFill>
                <a:latin typeface="+mj-lt"/>
              </a:rPr>
              <a:t>Satellite imagery:</a:t>
            </a:r>
            <a:endParaRPr lang="vi-VN" sz="3600" b="0" strike="noStrike" spc="-1" dirty="0">
              <a:solidFill>
                <a:srgbClr val="FF0000"/>
              </a:solidFill>
              <a:latin typeface="+mj-lt"/>
            </a:endParaRPr>
          </a:p>
          <a:p>
            <a:endParaRPr lang="vi-VN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F10CB-05A8-4D2B-845D-8C5D752316DC}"/>
              </a:ext>
            </a:extLst>
          </p:cNvPr>
          <p:cNvSpPr txBox="1"/>
          <p:nvPr/>
        </p:nvSpPr>
        <p:spPr>
          <a:xfrm>
            <a:off x="338880" y="1209040"/>
            <a:ext cx="1121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Satellite images</a:t>
            </a:r>
            <a:r>
              <a:rPr lang="en-US" sz="2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 </a:t>
            </a:r>
            <a:r>
              <a:rPr lang="en-US" sz="2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Earth observation imagery</a:t>
            </a:r>
            <a:r>
              <a:rPr lang="en-US" sz="2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spaceborne photography</a:t>
            </a:r>
            <a:r>
              <a:rPr lang="en-US" sz="2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simply </a:t>
            </a:r>
            <a:r>
              <a:rPr lang="en-US" sz="2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satellite photo</a:t>
            </a:r>
            <a:r>
              <a:rPr lang="en-US" sz="2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are images of Earth collected by imaging satellites operated by governments and businesses around the world.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37443-EA32-42A5-B3C1-002A35A2DD18}"/>
              </a:ext>
            </a:extLst>
          </p:cNvPr>
          <p:cNvSpPr txBox="1"/>
          <p:nvPr/>
        </p:nvSpPr>
        <p:spPr>
          <a:xfrm>
            <a:off x="338880" y="2665095"/>
            <a:ext cx="2422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Public Domain: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Lansat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Sentinel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MODIS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ASTER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Meteosat</a:t>
            </a:r>
          </a:p>
          <a:p>
            <a:endParaRPr lang="en-US" sz="2400"/>
          </a:p>
        </p:txBody>
      </p:sp>
      <p:pic>
        <p:nvPicPr>
          <p:cNvPr id="5" name="Picture 4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3772453C-6838-4959-9974-90DB3B77D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64" y="2537232"/>
            <a:ext cx="2861836" cy="2933382"/>
          </a:xfrm>
          <a:prstGeom prst="rect">
            <a:avLst/>
          </a:prstGeom>
        </p:spPr>
      </p:pic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1570A110-6965-4906-AC13-5D64B384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6" y="2537232"/>
            <a:ext cx="4404360" cy="29377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24543" y="86304"/>
            <a:ext cx="4799297" cy="5523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200" spc="-1">
                <a:solidFill>
                  <a:srgbClr val="FF0000"/>
                </a:solidFill>
                <a:latin typeface="+mj-lt"/>
              </a:rPr>
              <a:t>M</a:t>
            </a:r>
            <a:r>
              <a:rPr lang="en-US" sz="3200" b="0" strike="noStrike" spc="-1">
                <a:solidFill>
                  <a:srgbClr val="FF0000"/>
                </a:solidFill>
                <a:latin typeface="+mj-lt"/>
              </a:rPr>
              <a:t>ultispectral images: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14923-B0D0-4045-8782-7D022AA98B6B}"/>
              </a:ext>
            </a:extLst>
          </p:cNvPr>
          <p:cNvSpPr txBox="1"/>
          <p:nvPr/>
        </p:nvSpPr>
        <p:spPr>
          <a:xfrm>
            <a:off x="2021839" y="1143638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Landsat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23309-260A-4C07-8EC8-C1E3A4E22362}"/>
              </a:ext>
            </a:extLst>
          </p:cNvPr>
          <p:cNvSpPr txBox="1"/>
          <p:nvPr/>
        </p:nvSpPr>
        <p:spPr>
          <a:xfrm>
            <a:off x="8705668" y="1143638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Sentinel 2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BFB0C08-83E5-48CF-812F-0C6B55E2B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4" y="1730646"/>
            <a:ext cx="4799297" cy="3396707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0EC8B9F5-CE72-46CF-BAA6-745F22516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94" y="1730646"/>
            <a:ext cx="5286136" cy="4007508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78C980C-EF38-4D44-B138-9E22E99E1665}"/>
              </a:ext>
            </a:extLst>
          </p:cNvPr>
          <p:cNvSpPr/>
          <p:nvPr/>
        </p:nvSpPr>
        <p:spPr>
          <a:xfrm>
            <a:off x="138611" y="2015239"/>
            <a:ext cx="326572" cy="1970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B3DEF-0CCB-4C94-A134-3C88735CEF3B}"/>
              </a:ext>
            </a:extLst>
          </p:cNvPr>
          <p:cNvCxnSpPr/>
          <p:nvPr/>
        </p:nvCxnSpPr>
        <p:spPr>
          <a:xfrm>
            <a:off x="5472611" y="2145868"/>
            <a:ext cx="1195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A380B2-2C27-40CF-8CCB-34A21915ACF7}"/>
              </a:ext>
            </a:extLst>
          </p:cNvPr>
          <p:cNvCxnSpPr/>
          <p:nvPr/>
        </p:nvCxnSpPr>
        <p:spPr>
          <a:xfrm>
            <a:off x="5472611" y="2450668"/>
            <a:ext cx="1195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C755EB-12B0-4FD9-BCDD-11E820EB75A1}"/>
              </a:ext>
            </a:extLst>
          </p:cNvPr>
          <p:cNvCxnSpPr/>
          <p:nvPr/>
        </p:nvCxnSpPr>
        <p:spPr>
          <a:xfrm>
            <a:off x="5472610" y="2701039"/>
            <a:ext cx="1195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071961-C71C-4AB9-BCCB-5C5611715493}"/>
              </a:ext>
            </a:extLst>
          </p:cNvPr>
          <p:cNvCxnSpPr/>
          <p:nvPr/>
        </p:nvCxnSpPr>
        <p:spPr>
          <a:xfrm>
            <a:off x="5472610" y="3000396"/>
            <a:ext cx="1195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EE2999-64C6-44F5-9043-73AB5D3DA20B}"/>
              </a:ext>
            </a:extLst>
          </p:cNvPr>
          <p:cNvCxnSpPr/>
          <p:nvPr/>
        </p:nvCxnSpPr>
        <p:spPr>
          <a:xfrm>
            <a:off x="5472610" y="3267096"/>
            <a:ext cx="1195283" cy="90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BC02C-3FAE-455D-A23D-4987AF1E15E4}"/>
              </a:ext>
            </a:extLst>
          </p:cNvPr>
          <p:cNvCxnSpPr>
            <a:cxnSpLocks/>
          </p:cNvCxnSpPr>
          <p:nvPr/>
        </p:nvCxnSpPr>
        <p:spPr>
          <a:xfrm>
            <a:off x="5472609" y="3599112"/>
            <a:ext cx="1195284" cy="1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FBA725-3A8F-48BF-8415-24F8E9DAE71E}"/>
              </a:ext>
            </a:extLst>
          </p:cNvPr>
          <p:cNvCxnSpPr/>
          <p:nvPr/>
        </p:nvCxnSpPr>
        <p:spPr>
          <a:xfrm>
            <a:off x="5472610" y="3865811"/>
            <a:ext cx="1195283" cy="173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CA3EA36C-C45F-4861-A4BA-1396466B3E11}"/>
              </a:ext>
            </a:extLst>
          </p:cNvPr>
          <p:cNvSpPr txBox="1"/>
          <p:nvPr/>
        </p:nvSpPr>
        <p:spPr>
          <a:xfrm>
            <a:off x="356902" y="0"/>
            <a:ext cx="4799297" cy="5523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200" spc="-1">
                <a:solidFill>
                  <a:srgbClr val="FF0000"/>
                </a:solidFill>
                <a:latin typeface="+mj-lt"/>
              </a:rPr>
              <a:t>Data set</a:t>
            </a:r>
            <a:r>
              <a:rPr lang="en-US" sz="3200" b="0" strike="noStrike" spc="-1">
                <a:solidFill>
                  <a:srgbClr val="FF0000"/>
                </a:solidFill>
                <a:latin typeface="+mj-lt"/>
              </a:rPr>
              <a:t>: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EECEB36-98E5-43C8-86F5-B85826177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08" y="1605281"/>
            <a:ext cx="9434651" cy="4407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1BF75-95F1-4883-B29F-2AEB6AE6C8A6}"/>
              </a:ext>
            </a:extLst>
          </p:cNvPr>
          <p:cNvSpPr txBox="1"/>
          <p:nvPr/>
        </p:nvSpPr>
        <p:spPr>
          <a:xfrm>
            <a:off x="1091107" y="985130"/>
            <a:ext cx="406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Landsat 8 OLI/TIRS</a:t>
            </a:r>
          </a:p>
        </p:txBody>
      </p:sp>
    </p:spTree>
    <p:extLst>
      <p:ext uri="{BB962C8B-B14F-4D97-AF65-F5344CB8AC3E}">
        <p14:creationId xmlns:p14="http://schemas.microsoft.com/office/powerpoint/2010/main" val="369311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F35BE7-51AC-4D96-91EC-EE4DC411CE06}"/>
              </a:ext>
            </a:extLst>
          </p:cNvPr>
          <p:cNvSpPr txBox="1"/>
          <p:nvPr/>
        </p:nvSpPr>
        <p:spPr>
          <a:xfrm>
            <a:off x="228601" y="0"/>
            <a:ext cx="803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Monitoring land cover change:</a:t>
            </a:r>
            <a:endParaRPr lang="en-US" sz="3200"/>
          </a:p>
        </p:txBody>
      </p: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6AA12A09-ADC5-4E14-B936-3E71A803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27" y="1726079"/>
            <a:ext cx="5714286" cy="3809524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DC61082A-44CF-42E6-AADF-4D8539502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2" y="1726079"/>
            <a:ext cx="5540242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9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0" y="41912"/>
            <a:ext cx="11811120" cy="676909"/>
          </a:xfrm>
        </p:spPr>
        <p:txBody>
          <a:bodyPr/>
          <a:lstStyle/>
          <a:p>
            <a:pPr algn="l"/>
            <a:r>
              <a:rPr lang="en-US" sz="2800" b="0" i="0">
                <a:solidFill>
                  <a:srgbClr val="FF0000"/>
                </a:solidFill>
                <a:effectLst/>
              </a:rPr>
              <a:t>Land Cover Classification using the Semi-Automatic Classification Plugin</a:t>
            </a:r>
          </a:p>
        </p:txBody>
      </p:sp>
      <p:pic>
        <p:nvPicPr>
          <p:cNvPr id="4" name="Picture 3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FDA5320-73EB-443C-86CC-E1D29E3D4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9" y="894080"/>
            <a:ext cx="9892251" cy="52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12" y="0"/>
            <a:ext cx="11811120" cy="676909"/>
          </a:xfrm>
        </p:spPr>
        <p:txBody>
          <a:bodyPr/>
          <a:lstStyle/>
          <a:p>
            <a:pPr algn="l"/>
            <a:r>
              <a:rPr lang="en-US" sz="2800" b="0" i="0">
                <a:solidFill>
                  <a:srgbClr val="FF0000"/>
                </a:solidFill>
                <a:effectLst/>
              </a:rPr>
              <a:t>Land Cover Classification using the Semi-Automatic Classification Plugin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79D32C-B93C-42A2-89B4-7CEDD98045DA}"/>
              </a:ext>
            </a:extLst>
          </p:cNvPr>
          <p:cNvSpPr/>
          <p:nvPr/>
        </p:nvSpPr>
        <p:spPr>
          <a:xfrm>
            <a:off x="5613250" y="2982686"/>
            <a:ext cx="873578" cy="598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1FA37-6F7E-4809-B221-B48A7B8DFED0}"/>
              </a:ext>
            </a:extLst>
          </p:cNvPr>
          <p:cNvSpPr txBox="1"/>
          <p:nvPr/>
        </p:nvSpPr>
        <p:spPr>
          <a:xfrm>
            <a:off x="666393" y="5388428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en-US" spc="-1">
                <a:latin typeface="+mj-lt"/>
              </a:rPr>
              <a:t> I</a:t>
            </a:r>
            <a:r>
              <a:rPr lang="en-US"/>
              <a:t>mage in 8/2021</a:t>
            </a:r>
          </a:p>
          <a:p>
            <a:pPr algn="ctr"/>
            <a:r>
              <a:rPr lang="en-US"/>
              <a:t>(RGB)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47A4C-6E0B-4454-AA6C-489165CD4A31}"/>
              </a:ext>
            </a:extLst>
          </p:cNvPr>
          <p:cNvSpPr txBox="1"/>
          <p:nvPr/>
        </p:nvSpPr>
        <p:spPr>
          <a:xfrm>
            <a:off x="7095123" y="5381896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Hung Yen city ’s </a:t>
            </a:r>
            <a:r>
              <a:rPr lang="en-US" spc="-1">
                <a:latin typeface="+mj-lt"/>
              </a:rPr>
              <a:t>S</a:t>
            </a:r>
            <a:r>
              <a:rPr lang="vi-VN" sz="1800" b="0" strike="noStrike" spc="-1">
                <a:latin typeface="+mj-lt"/>
              </a:rPr>
              <a:t>atellite</a:t>
            </a:r>
            <a:r>
              <a:rPr lang="vi-VN" sz="1800" b="0" strike="noStrike" spc="-1">
                <a:solidFill>
                  <a:srgbClr val="FF0000"/>
                </a:solidFill>
                <a:latin typeface="+mj-lt"/>
              </a:rPr>
              <a:t> </a:t>
            </a:r>
            <a:r>
              <a:rPr lang="en-US"/>
              <a:t>Image in 8/2021</a:t>
            </a:r>
          </a:p>
          <a:p>
            <a:pPr algn="ctr"/>
            <a:r>
              <a:rPr lang="en-US"/>
              <a:t>(After land cover classification)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2F1E019-F204-4D02-9645-54070ECE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39" y="1600200"/>
            <a:ext cx="5280527" cy="3500827"/>
          </a:xfrm>
          <a:prstGeom prst="rect">
            <a:avLst/>
          </a:prstGeom>
        </p:spPr>
      </p:pic>
      <p:pic>
        <p:nvPicPr>
          <p:cNvPr id="13" name="Picture 1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16752445-85F7-461E-BEFA-BEA97268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2" y="1600200"/>
            <a:ext cx="5280527" cy="350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13267EA44385C645A61F527470A803C6" ma:contentTypeVersion="12" ma:contentTypeDescription="Tạo tài liệu mới." ma:contentTypeScope="" ma:versionID="b27cb7df2c539a523255c63114a56da7">
  <xsd:schema xmlns:xsd="http://www.w3.org/2001/XMLSchema" xmlns:xs="http://www.w3.org/2001/XMLSchema" xmlns:p="http://schemas.microsoft.com/office/2006/metadata/properties" xmlns:ns2="c0b09c89-4db7-4272-96b1-7857f8178130" xmlns:ns3="fafca14e-5926-4aba-b21c-859abbd99a94" targetNamespace="http://schemas.microsoft.com/office/2006/metadata/properties" ma:root="true" ma:fieldsID="bd3cec3284685f65f42bd2a54aa71ce9" ns2:_="" ns3:_="">
    <xsd:import namespace="c0b09c89-4db7-4272-96b1-7857f8178130"/>
    <xsd:import namespace="fafca14e-5926-4aba-b21c-859abbd99a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09c89-4db7-4272-96b1-7857f81781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ca14e-5926-4aba-b21c-859abbd99a9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AA4EE1-E760-46A2-BB26-6E73A6967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22CF7B-4849-42AE-9A04-50723DB21009}"/>
</file>

<file path=customXml/itemProps3.xml><?xml version="1.0" encoding="utf-8"?>
<ds:datastoreItem xmlns:ds="http://schemas.openxmlformats.org/officeDocument/2006/customXml" ds:itemID="{A73746E8-59EE-4EC7-B256-30C6F40A52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335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Lato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 Cover Classification using the Semi-Automatic Classification Plugin</vt:lpstr>
      <vt:lpstr>Land Cover Classification using the Semi-Automatic Classification Plugin</vt:lpstr>
      <vt:lpstr>Land Cover Classification using the Semi-Automatic Classification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Phong TT &amp; QTTH</dc:creator>
  <dc:description/>
  <cp:lastModifiedBy>Tung Nguyen</cp:lastModifiedBy>
  <cp:revision>22</cp:revision>
  <dcterms:created xsi:type="dcterms:W3CDTF">2020-12-31T09:57:48Z</dcterms:created>
  <dcterms:modified xsi:type="dcterms:W3CDTF">2022-03-23T06:52:32Z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0x01010013267EA44385C645A61F527470A803C6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